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Nourd Bold" charset="1" panose="00000800000000000000"/>
      <p:regular r:id="rId23"/>
    </p:embeddedFont>
    <p:embeddedFont>
      <p:font typeface="DM Sans" charset="1" panose="00000000000000000000"/>
      <p:regular r:id="rId24"/>
    </p:embeddedFont>
    <p:embeddedFont>
      <p:font typeface="Open Sans Bold" charset="1" panose="020B0806030504020204"/>
      <p:regular r:id="rId25"/>
    </p:embeddedFont>
    <p:embeddedFont>
      <p:font typeface="Open Sans" charset="1" panose="020B0606030504020204"/>
      <p:regular r:id="rId26"/>
    </p:embeddedFont>
    <p:embeddedFont>
      <p:font typeface="DM Sans Bold" charset="1" panose="000000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39.png" Type="http://schemas.openxmlformats.org/officeDocument/2006/relationships/image"/><Relationship Id="rId7" Target="../media/image40.png" Type="http://schemas.openxmlformats.org/officeDocument/2006/relationships/image"/><Relationship Id="rId8" Target="../media/image41.pn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1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jpeg" Type="http://schemas.openxmlformats.org/officeDocument/2006/relationships/image"/><Relationship Id="rId5" Target="../media/image49.png" Type="http://schemas.openxmlformats.org/officeDocument/2006/relationships/image"/><Relationship Id="rId6" Target="../media/image50.png" Type="http://schemas.openxmlformats.org/officeDocument/2006/relationships/image"/><Relationship Id="rId7" Target="../media/image5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52.png" Type="http://schemas.openxmlformats.org/officeDocument/2006/relationships/image"/><Relationship Id="rId5" Target="../media/image53.svg" Type="http://schemas.openxmlformats.org/officeDocument/2006/relationships/image"/><Relationship Id="rId6" Target="../media/image5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jpe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00716" y="2714970"/>
            <a:ext cx="13486567" cy="5847660"/>
            <a:chOff x="0" y="0"/>
            <a:chExt cx="17982090" cy="779687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37000"/>
            </a:blip>
            <a:srcRect l="0" t="17480" r="0" b="17480"/>
            <a:stretch>
              <a:fillRect/>
            </a:stretch>
          </p:blipFill>
          <p:spPr>
            <a:xfrm flipH="false" flipV="false">
              <a:off x="0" y="0"/>
              <a:ext cx="17982090" cy="7796879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-5400000">
            <a:off x="-2552428" y="3756121"/>
            <a:ext cx="8964139" cy="9613018"/>
          </a:xfrm>
          <a:custGeom>
            <a:avLst/>
            <a:gdLst/>
            <a:ahLst/>
            <a:cxnLst/>
            <a:rect r="r" b="b" t="t" l="l"/>
            <a:pathLst>
              <a:path h="9613018" w="8964139">
                <a:moveTo>
                  <a:pt x="0" y="0"/>
                </a:moveTo>
                <a:lnTo>
                  <a:pt x="8964139" y="0"/>
                </a:lnTo>
                <a:lnTo>
                  <a:pt x="8964139" y="9613018"/>
                </a:lnTo>
                <a:lnTo>
                  <a:pt x="0" y="96130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2575049" y="4401528"/>
            <a:ext cx="3986770" cy="4335434"/>
          </a:xfrm>
          <a:custGeom>
            <a:avLst/>
            <a:gdLst/>
            <a:ahLst/>
            <a:cxnLst/>
            <a:rect r="r" b="b" t="t" l="l"/>
            <a:pathLst>
              <a:path h="4335434" w="3986770">
                <a:moveTo>
                  <a:pt x="0" y="0"/>
                </a:moveTo>
                <a:lnTo>
                  <a:pt x="3986769" y="0"/>
                </a:lnTo>
                <a:lnTo>
                  <a:pt x="3986769" y="4335434"/>
                </a:lnTo>
                <a:lnTo>
                  <a:pt x="0" y="43354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4847" t="-121731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23204" y="1294512"/>
            <a:ext cx="10005593" cy="4639908"/>
          </a:xfrm>
          <a:custGeom>
            <a:avLst/>
            <a:gdLst/>
            <a:ahLst/>
            <a:cxnLst/>
            <a:rect r="r" b="b" t="t" l="l"/>
            <a:pathLst>
              <a:path h="4639908" w="10005593">
                <a:moveTo>
                  <a:pt x="0" y="0"/>
                </a:moveTo>
                <a:lnTo>
                  <a:pt x="10005592" y="0"/>
                </a:lnTo>
                <a:lnTo>
                  <a:pt x="10005592" y="4639908"/>
                </a:lnTo>
                <a:lnTo>
                  <a:pt x="0" y="46399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736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523204" y="2714970"/>
            <a:ext cx="3364080" cy="3219450"/>
          </a:xfrm>
          <a:custGeom>
            <a:avLst/>
            <a:gdLst/>
            <a:ahLst/>
            <a:cxnLst/>
            <a:rect r="r" b="b" t="t" l="l"/>
            <a:pathLst>
              <a:path h="3219450" w="3364080">
                <a:moveTo>
                  <a:pt x="0" y="0"/>
                </a:moveTo>
                <a:lnTo>
                  <a:pt x="3364080" y="0"/>
                </a:lnTo>
                <a:lnTo>
                  <a:pt x="3364080" y="3219450"/>
                </a:lnTo>
                <a:lnTo>
                  <a:pt x="0" y="32194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55621" r="-197424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658613" y="4064489"/>
            <a:ext cx="12639906" cy="3148622"/>
            <a:chOff x="0" y="0"/>
            <a:chExt cx="16853208" cy="419816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16853208" cy="1333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920"/>
                </a:lnSpc>
                <a:spcBef>
                  <a:spcPct val="0"/>
                </a:spcBef>
              </a:pPr>
              <a:r>
                <a:rPr lang="en-US" b="true" sz="6600">
                  <a:solidFill>
                    <a:srgbClr val="FFFFFF"/>
                  </a:solidFill>
                  <a:latin typeface="Nourd Bold"/>
                  <a:ea typeface="Nourd Bold"/>
                  <a:cs typeface="Nourd Bold"/>
                  <a:sym typeface="Nourd Bold"/>
                </a:rPr>
                <a:t>AIRSENSE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894781" y="1846377"/>
              <a:ext cx="13063646" cy="2351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Integrantes: Ali Omar, Gustavo Barbosa, Gustavo Pereira, Jusley Junior, Luigi Matheus e Thiago Sanchez 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914350" y="491160"/>
            <a:ext cx="5218968" cy="388516"/>
            <a:chOff x="0" y="0"/>
            <a:chExt cx="6958624" cy="518021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956986" y="10323"/>
              <a:ext cx="6001637" cy="449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57489" cy="518021"/>
            </a:xfrm>
            <a:custGeom>
              <a:avLst/>
              <a:gdLst/>
              <a:ahLst/>
              <a:cxnLst/>
              <a:rect r="r" b="b" t="t" l="l"/>
              <a:pathLst>
                <a:path h="518021" w="657489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14350" y="491160"/>
            <a:ext cx="5218968" cy="388516"/>
            <a:chOff x="0" y="0"/>
            <a:chExt cx="6958624" cy="51802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956986" y="10323"/>
              <a:ext cx="6001637" cy="449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57489" cy="518021"/>
            </a:xfrm>
            <a:custGeom>
              <a:avLst/>
              <a:gdLst/>
              <a:ahLst/>
              <a:cxnLst/>
              <a:rect r="r" b="b" t="t" l="l"/>
              <a:pathLst>
                <a:path h="518021" w="657489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5197068" y="3086426"/>
            <a:ext cx="6864078" cy="6889129"/>
          </a:xfrm>
          <a:custGeom>
            <a:avLst/>
            <a:gdLst/>
            <a:ahLst/>
            <a:cxnLst/>
            <a:rect r="r" b="b" t="t" l="l"/>
            <a:pathLst>
              <a:path h="6889129" w="6864078">
                <a:moveTo>
                  <a:pt x="0" y="0"/>
                </a:moveTo>
                <a:lnTo>
                  <a:pt x="6864078" y="0"/>
                </a:lnTo>
                <a:lnTo>
                  <a:pt x="6864078" y="6889130"/>
                </a:lnTo>
                <a:lnTo>
                  <a:pt x="0" y="68891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46098" y="3803682"/>
            <a:ext cx="8267155" cy="5454618"/>
          </a:xfrm>
          <a:custGeom>
            <a:avLst/>
            <a:gdLst/>
            <a:ahLst/>
            <a:cxnLst/>
            <a:rect r="r" b="b" t="t" l="l"/>
            <a:pathLst>
              <a:path h="5454618" w="8267155">
                <a:moveTo>
                  <a:pt x="0" y="0"/>
                </a:moveTo>
                <a:lnTo>
                  <a:pt x="8267155" y="0"/>
                </a:lnTo>
                <a:lnTo>
                  <a:pt x="8267155" y="5454618"/>
                </a:lnTo>
                <a:lnTo>
                  <a:pt x="0" y="54546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3803682"/>
            <a:ext cx="7201800" cy="5454618"/>
          </a:xfrm>
          <a:custGeom>
            <a:avLst/>
            <a:gdLst/>
            <a:ahLst/>
            <a:cxnLst/>
            <a:rect r="r" b="b" t="t" l="l"/>
            <a:pathLst>
              <a:path h="5454618" w="7201800">
                <a:moveTo>
                  <a:pt x="0" y="0"/>
                </a:moveTo>
                <a:lnTo>
                  <a:pt x="7201800" y="0"/>
                </a:lnTo>
                <a:lnTo>
                  <a:pt x="7201800" y="5454618"/>
                </a:lnTo>
                <a:lnTo>
                  <a:pt x="0" y="54546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599312"/>
            <a:ext cx="13618259" cy="112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Protótipo do site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525324">
            <a:off x="-6123283" y="2756745"/>
            <a:ext cx="12246566" cy="13003110"/>
          </a:xfrm>
          <a:custGeom>
            <a:avLst/>
            <a:gdLst/>
            <a:ahLst/>
            <a:cxnLst/>
            <a:rect r="r" b="b" t="t" l="l"/>
            <a:pathLst>
              <a:path h="13003110" w="12246566">
                <a:moveTo>
                  <a:pt x="0" y="0"/>
                </a:moveTo>
                <a:lnTo>
                  <a:pt x="12246566" y="0"/>
                </a:lnTo>
                <a:lnTo>
                  <a:pt x="12246566" y="13003110"/>
                </a:lnTo>
                <a:lnTo>
                  <a:pt x="0" y="13003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914350" y="491160"/>
            <a:ext cx="5218968" cy="388516"/>
            <a:chOff x="0" y="0"/>
            <a:chExt cx="6958624" cy="51802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956986" y="10323"/>
              <a:ext cx="6001637" cy="449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57489" cy="518021"/>
            </a:xfrm>
            <a:custGeom>
              <a:avLst/>
              <a:gdLst/>
              <a:ahLst/>
              <a:cxnLst/>
              <a:rect r="r" b="b" t="t" l="l"/>
              <a:pathLst>
                <a:path h="518021" w="657489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914350" y="3146172"/>
            <a:ext cx="8115300" cy="2128012"/>
          </a:xfrm>
          <a:custGeom>
            <a:avLst/>
            <a:gdLst/>
            <a:ahLst/>
            <a:cxnLst/>
            <a:rect r="r" b="b" t="t" l="l"/>
            <a:pathLst>
              <a:path h="2128012" w="8115300">
                <a:moveTo>
                  <a:pt x="0" y="0"/>
                </a:moveTo>
                <a:lnTo>
                  <a:pt x="8115300" y="0"/>
                </a:lnTo>
                <a:lnTo>
                  <a:pt x="8115300" y="2128012"/>
                </a:lnTo>
                <a:lnTo>
                  <a:pt x="0" y="21280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646959" y="6887178"/>
            <a:ext cx="3641041" cy="3399822"/>
          </a:xfrm>
          <a:custGeom>
            <a:avLst/>
            <a:gdLst/>
            <a:ahLst/>
            <a:cxnLst/>
            <a:rect r="r" b="b" t="t" l="l"/>
            <a:pathLst>
              <a:path h="3399822" w="3641041">
                <a:moveTo>
                  <a:pt x="0" y="0"/>
                </a:moveTo>
                <a:lnTo>
                  <a:pt x="3641041" y="0"/>
                </a:lnTo>
                <a:lnTo>
                  <a:pt x="3641041" y="3399822"/>
                </a:lnTo>
                <a:lnTo>
                  <a:pt x="0" y="33998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350" y="5559048"/>
            <a:ext cx="8115300" cy="2183489"/>
          </a:xfrm>
          <a:custGeom>
            <a:avLst/>
            <a:gdLst/>
            <a:ahLst/>
            <a:cxnLst/>
            <a:rect r="r" b="b" t="t" l="l"/>
            <a:pathLst>
              <a:path h="2183489" w="8115300">
                <a:moveTo>
                  <a:pt x="0" y="0"/>
                </a:moveTo>
                <a:lnTo>
                  <a:pt x="8115300" y="0"/>
                </a:lnTo>
                <a:lnTo>
                  <a:pt x="8115300" y="2183489"/>
                </a:lnTo>
                <a:lnTo>
                  <a:pt x="0" y="21834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684908" y="3146172"/>
            <a:ext cx="6782571" cy="4596365"/>
          </a:xfrm>
          <a:custGeom>
            <a:avLst/>
            <a:gdLst/>
            <a:ahLst/>
            <a:cxnLst/>
            <a:rect r="r" b="b" t="t" l="l"/>
            <a:pathLst>
              <a:path h="4596365" w="6782571">
                <a:moveTo>
                  <a:pt x="0" y="0"/>
                </a:moveTo>
                <a:lnTo>
                  <a:pt x="6782572" y="0"/>
                </a:lnTo>
                <a:lnTo>
                  <a:pt x="6782572" y="4596365"/>
                </a:lnTo>
                <a:lnTo>
                  <a:pt x="0" y="45963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599312"/>
            <a:ext cx="13618259" cy="112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Simulador Financeiro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14350" y="491160"/>
            <a:ext cx="5218968" cy="388516"/>
            <a:chOff x="0" y="0"/>
            <a:chExt cx="6958624" cy="51802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956986" y="10323"/>
              <a:ext cx="6001637" cy="449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57489" cy="518021"/>
            </a:xfrm>
            <a:custGeom>
              <a:avLst/>
              <a:gdLst/>
              <a:ahLst/>
              <a:cxnLst/>
              <a:rect r="r" b="b" t="t" l="l"/>
              <a:pathLst>
                <a:path h="518021" w="657489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3382003" y="7305480"/>
            <a:ext cx="6757933" cy="5492356"/>
          </a:xfrm>
          <a:custGeom>
            <a:avLst/>
            <a:gdLst/>
            <a:ahLst/>
            <a:cxnLst/>
            <a:rect r="r" b="b" t="t" l="l"/>
            <a:pathLst>
              <a:path h="5492356" w="6757933">
                <a:moveTo>
                  <a:pt x="0" y="0"/>
                </a:moveTo>
                <a:lnTo>
                  <a:pt x="6757932" y="0"/>
                </a:lnTo>
                <a:lnTo>
                  <a:pt x="6757932" y="5492357"/>
                </a:lnTo>
                <a:lnTo>
                  <a:pt x="0" y="54923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48226" y="1542663"/>
            <a:ext cx="16591547" cy="8088910"/>
            <a:chOff x="0" y="0"/>
            <a:chExt cx="22122063" cy="10785213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6">
              <a:alphaModFix amt="37000"/>
            </a:blip>
            <a:srcRect l="0" t="13435" r="0" b="13435"/>
            <a:stretch>
              <a:fillRect/>
            </a:stretch>
          </p:blipFill>
          <p:spPr>
            <a:xfrm flipH="false" flipV="false">
              <a:off x="0" y="0"/>
              <a:ext cx="22122063" cy="10785213"/>
            </a:xfrm>
            <a:prstGeom prst="rect">
              <a:avLst/>
            </a:prstGeom>
          </p:spPr>
        </p:pic>
      </p:grpSp>
      <p:sp>
        <p:nvSpPr>
          <p:cNvPr name="TextBox 9" id="9"/>
          <p:cNvSpPr txBox="true"/>
          <p:nvPr/>
        </p:nvSpPr>
        <p:spPr>
          <a:xfrm rot="0">
            <a:off x="1028700" y="1599312"/>
            <a:ext cx="13618259" cy="112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Tabelas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3101993" y="3356086"/>
            <a:ext cx="2335673" cy="641681"/>
            <a:chOff x="0" y="0"/>
            <a:chExt cx="615157" cy="1690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15157" cy="169002"/>
            </a:xfrm>
            <a:custGeom>
              <a:avLst/>
              <a:gdLst/>
              <a:ahLst/>
              <a:cxnLst/>
              <a:rect r="r" b="b" t="t" l="l"/>
              <a:pathLst>
                <a:path h="169002" w="615157">
                  <a:moveTo>
                    <a:pt x="84501" y="0"/>
                  </a:moveTo>
                  <a:lnTo>
                    <a:pt x="530655" y="0"/>
                  </a:lnTo>
                  <a:cubicBezTo>
                    <a:pt x="577324" y="0"/>
                    <a:pt x="615157" y="37832"/>
                    <a:pt x="615157" y="84501"/>
                  </a:cubicBezTo>
                  <a:lnTo>
                    <a:pt x="615157" y="84501"/>
                  </a:lnTo>
                  <a:cubicBezTo>
                    <a:pt x="615157" y="131170"/>
                    <a:pt x="577324" y="169002"/>
                    <a:pt x="530655" y="169002"/>
                  </a:cubicBezTo>
                  <a:lnTo>
                    <a:pt x="84501" y="169002"/>
                  </a:lnTo>
                  <a:cubicBezTo>
                    <a:pt x="37832" y="169002"/>
                    <a:pt x="0" y="131170"/>
                    <a:pt x="0" y="84501"/>
                  </a:cubicBezTo>
                  <a:lnTo>
                    <a:pt x="0" y="84501"/>
                  </a:lnTo>
                  <a:cubicBezTo>
                    <a:pt x="0" y="37832"/>
                    <a:pt x="37832" y="0"/>
                    <a:pt x="845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615157" cy="216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1"/>
                </a:lnSpc>
              </a:pPr>
              <a:r>
                <a:rPr lang="en-US" b="true" sz="200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Sistema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894596" y="3146172"/>
            <a:ext cx="3086100" cy="5597628"/>
            <a:chOff x="0" y="0"/>
            <a:chExt cx="812800" cy="147427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1474272"/>
            </a:xfrm>
            <a:custGeom>
              <a:avLst/>
              <a:gdLst/>
              <a:ahLst/>
              <a:cxnLst/>
              <a:rect r="r" b="b" t="t" l="l"/>
              <a:pathLst>
                <a:path h="1474272" w="812800">
                  <a:moveTo>
                    <a:pt x="125432" y="0"/>
                  </a:moveTo>
                  <a:lnTo>
                    <a:pt x="687368" y="0"/>
                  </a:lnTo>
                  <a:cubicBezTo>
                    <a:pt x="756642" y="0"/>
                    <a:pt x="812800" y="56158"/>
                    <a:pt x="812800" y="125432"/>
                  </a:cubicBezTo>
                  <a:lnTo>
                    <a:pt x="812800" y="1348840"/>
                  </a:lnTo>
                  <a:cubicBezTo>
                    <a:pt x="812800" y="1382107"/>
                    <a:pt x="799585" y="1414011"/>
                    <a:pt x="776062" y="1437534"/>
                  </a:cubicBezTo>
                  <a:cubicBezTo>
                    <a:pt x="752539" y="1461057"/>
                    <a:pt x="720635" y="1474272"/>
                    <a:pt x="687368" y="1474272"/>
                  </a:cubicBezTo>
                  <a:lnTo>
                    <a:pt x="125432" y="1474272"/>
                  </a:lnTo>
                  <a:cubicBezTo>
                    <a:pt x="56158" y="1474272"/>
                    <a:pt x="0" y="1418115"/>
                    <a:pt x="0" y="1348840"/>
                  </a:cubicBezTo>
                  <a:lnTo>
                    <a:pt x="0" y="125432"/>
                  </a:lnTo>
                  <a:cubicBezTo>
                    <a:pt x="0" y="56158"/>
                    <a:pt x="56158" y="0"/>
                    <a:pt x="1254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812800" cy="15218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1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269809" y="3356086"/>
            <a:ext cx="2335673" cy="641681"/>
            <a:chOff x="0" y="0"/>
            <a:chExt cx="615157" cy="16900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15157" cy="169002"/>
            </a:xfrm>
            <a:custGeom>
              <a:avLst/>
              <a:gdLst/>
              <a:ahLst/>
              <a:cxnLst/>
              <a:rect r="r" b="b" t="t" l="l"/>
              <a:pathLst>
                <a:path h="169002" w="615157">
                  <a:moveTo>
                    <a:pt x="84501" y="0"/>
                  </a:moveTo>
                  <a:lnTo>
                    <a:pt x="530655" y="0"/>
                  </a:lnTo>
                  <a:cubicBezTo>
                    <a:pt x="577324" y="0"/>
                    <a:pt x="615157" y="37832"/>
                    <a:pt x="615157" y="84501"/>
                  </a:cubicBezTo>
                  <a:lnTo>
                    <a:pt x="615157" y="84501"/>
                  </a:lnTo>
                  <a:cubicBezTo>
                    <a:pt x="615157" y="131170"/>
                    <a:pt x="577324" y="169002"/>
                    <a:pt x="530655" y="169002"/>
                  </a:cubicBezTo>
                  <a:lnTo>
                    <a:pt x="84501" y="169002"/>
                  </a:lnTo>
                  <a:cubicBezTo>
                    <a:pt x="37832" y="169002"/>
                    <a:pt x="0" y="131170"/>
                    <a:pt x="0" y="84501"/>
                  </a:cubicBezTo>
                  <a:lnTo>
                    <a:pt x="0" y="84501"/>
                  </a:lnTo>
                  <a:cubicBezTo>
                    <a:pt x="0" y="37832"/>
                    <a:pt x="37832" y="0"/>
                    <a:pt x="845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615157" cy="216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1"/>
                </a:lnSpc>
              </a:pPr>
              <a:r>
                <a:rPr lang="en-US" b="true" sz="200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Empresa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310688" y="3146172"/>
            <a:ext cx="3086100" cy="5597628"/>
            <a:chOff x="0" y="0"/>
            <a:chExt cx="812800" cy="147427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1474272"/>
            </a:xfrm>
            <a:custGeom>
              <a:avLst/>
              <a:gdLst/>
              <a:ahLst/>
              <a:cxnLst/>
              <a:rect r="r" b="b" t="t" l="l"/>
              <a:pathLst>
                <a:path h="1474272" w="812800">
                  <a:moveTo>
                    <a:pt x="125432" y="0"/>
                  </a:moveTo>
                  <a:lnTo>
                    <a:pt x="687368" y="0"/>
                  </a:lnTo>
                  <a:cubicBezTo>
                    <a:pt x="756642" y="0"/>
                    <a:pt x="812800" y="56158"/>
                    <a:pt x="812800" y="125432"/>
                  </a:cubicBezTo>
                  <a:lnTo>
                    <a:pt x="812800" y="1348840"/>
                  </a:lnTo>
                  <a:cubicBezTo>
                    <a:pt x="812800" y="1382107"/>
                    <a:pt x="799585" y="1414011"/>
                    <a:pt x="776062" y="1437534"/>
                  </a:cubicBezTo>
                  <a:cubicBezTo>
                    <a:pt x="752539" y="1461057"/>
                    <a:pt x="720635" y="1474272"/>
                    <a:pt x="687368" y="1474272"/>
                  </a:cubicBezTo>
                  <a:lnTo>
                    <a:pt x="125432" y="1474272"/>
                  </a:lnTo>
                  <a:cubicBezTo>
                    <a:pt x="56158" y="1474272"/>
                    <a:pt x="0" y="1418115"/>
                    <a:pt x="0" y="1348840"/>
                  </a:cubicBezTo>
                  <a:lnTo>
                    <a:pt x="0" y="125432"/>
                  </a:lnTo>
                  <a:cubicBezTo>
                    <a:pt x="0" y="56158"/>
                    <a:pt x="56158" y="0"/>
                    <a:pt x="1254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812800" cy="15218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1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685901" y="3356086"/>
            <a:ext cx="2335673" cy="641681"/>
            <a:chOff x="0" y="0"/>
            <a:chExt cx="615157" cy="16900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15157" cy="169002"/>
            </a:xfrm>
            <a:custGeom>
              <a:avLst/>
              <a:gdLst/>
              <a:ahLst/>
              <a:cxnLst/>
              <a:rect r="r" b="b" t="t" l="l"/>
              <a:pathLst>
                <a:path h="169002" w="615157">
                  <a:moveTo>
                    <a:pt x="84501" y="0"/>
                  </a:moveTo>
                  <a:lnTo>
                    <a:pt x="530655" y="0"/>
                  </a:lnTo>
                  <a:cubicBezTo>
                    <a:pt x="577324" y="0"/>
                    <a:pt x="615157" y="37832"/>
                    <a:pt x="615157" y="84501"/>
                  </a:cubicBezTo>
                  <a:lnTo>
                    <a:pt x="615157" y="84501"/>
                  </a:lnTo>
                  <a:cubicBezTo>
                    <a:pt x="615157" y="131170"/>
                    <a:pt x="577324" y="169002"/>
                    <a:pt x="530655" y="169002"/>
                  </a:cubicBezTo>
                  <a:lnTo>
                    <a:pt x="84501" y="169002"/>
                  </a:lnTo>
                  <a:cubicBezTo>
                    <a:pt x="37832" y="169002"/>
                    <a:pt x="0" y="131170"/>
                    <a:pt x="0" y="84501"/>
                  </a:cubicBezTo>
                  <a:lnTo>
                    <a:pt x="0" y="84501"/>
                  </a:lnTo>
                  <a:cubicBezTo>
                    <a:pt x="0" y="37832"/>
                    <a:pt x="37832" y="0"/>
                    <a:pt x="845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615157" cy="216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1"/>
                </a:lnSpc>
              </a:pPr>
              <a:r>
                <a:rPr lang="en-US" b="true" sz="200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Funcionário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475121" y="3146172"/>
            <a:ext cx="3086100" cy="5597628"/>
            <a:chOff x="0" y="0"/>
            <a:chExt cx="812800" cy="147427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1474272"/>
            </a:xfrm>
            <a:custGeom>
              <a:avLst/>
              <a:gdLst/>
              <a:ahLst/>
              <a:cxnLst/>
              <a:rect r="r" b="b" t="t" l="l"/>
              <a:pathLst>
                <a:path h="1474272" w="812800">
                  <a:moveTo>
                    <a:pt x="125432" y="0"/>
                  </a:moveTo>
                  <a:lnTo>
                    <a:pt x="687368" y="0"/>
                  </a:lnTo>
                  <a:cubicBezTo>
                    <a:pt x="756642" y="0"/>
                    <a:pt x="812800" y="56158"/>
                    <a:pt x="812800" y="125432"/>
                  </a:cubicBezTo>
                  <a:lnTo>
                    <a:pt x="812800" y="1348840"/>
                  </a:lnTo>
                  <a:cubicBezTo>
                    <a:pt x="812800" y="1382107"/>
                    <a:pt x="799585" y="1414011"/>
                    <a:pt x="776062" y="1437534"/>
                  </a:cubicBezTo>
                  <a:cubicBezTo>
                    <a:pt x="752539" y="1461057"/>
                    <a:pt x="720635" y="1474272"/>
                    <a:pt x="687368" y="1474272"/>
                  </a:cubicBezTo>
                  <a:lnTo>
                    <a:pt x="125432" y="1474272"/>
                  </a:lnTo>
                  <a:cubicBezTo>
                    <a:pt x="56158" y="1474272"/>
                    <a:pt x="0" y="1418115"/>
                    <a:pt x="0" y="1348840"/>
                  </a:cubicBezTo>
                  <a:lnTo>
                    <a:pt x="0" y="125432"/>
                  </a:lnTo>
                  <a:cubicBezTo>
                    <a:pt x="0" y="56158"/>
                    <a:pt x="56158" y="0"/>
                    <a:pt x="1254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812800" cy="15218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1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2726779" y="3146172"/>
            <a:ext cx="3086100" cy="5597628"/>
            <a:chOff x="0" y="0"/>
            <a:chExt cx="812800" cy="147427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1474272"/>
            </a:xfrm>
            <a:custGeom>
              <a:avLst/>
              <a:gdLst/>
              <a:ahLst/>
              <a:cxnLst/>
              <a:rect r="r" b="b" t="t" l="l"/>
              <a:pathLst>
                <a:path h="1474272" w="812800">
                  <a:moveTo>
                    <a:pt x="125432" y="0"/>
                  </a:moveTo>
                  <a:lnTo>
                    <a:pt x="687368" y="0"/>
                  </a:lnTo>
                  <a:cubicBezTo>
                    <a:pt x="756642" y="0"/>
                    <a:pt x="812800" y="56158"/>
                    <a:pt x="812800" y="125432"/>
                  </a:cubicBezTo>
                  <a:lnTo>
                    <a:pt x="812800" y="1348840"/>
                  </a:lnTo>
                  <a:cubicBezTo>
                    <a:pt x="812800" y="1382107"/>
                    <a:pt x="799585" y="1414011"/>
                    <a:pt x="776062" y="1437534"/>
                  </a:cubicBezTo>
                  <a:cubicBezTo>
                    <a:pt x="752539" y="1461057"/>
                    <a:pt x="720635" y="1474272"/>
                    <a:pt x="687368" y="1474272"/>
                  </a:cubicBezTo>
                  <a:lnTo>
                    <a:pt x="125432" y="1474272"/>
                  </a:lnTo>
                  <a:cubicBezTo>
                    <a:pt x="56158" y="1474272"/>
                    <a:pt x="0" y="1418115"/>
                    <a:pt x="0" y="1348840"/>
                  </a:cubicBezTo>
                  <a:lnTo>
                    <a:pt x="0" y="125432"/>
                  </a:lnTo>
                  <a:cubicBezTo>
                    <a:pt x="0" y="56158"/>
                    <a:pt x="56158" y="0"/>
                    <a:pt x="1254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812800" cy="15218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1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2850334" y="3356086"/>
            <a:ext cx="2335673" cy="641681"/>
            <a:chOff x="0" y="0"/>
            <a:chExt cx="615157" cy="16900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15157" cy="169002"/>
            </a:xfrm>
            <a:custGeom>
              <a:avLst/>
              <a:gdLst/>
              <a:ahLst/>
              <a:cxnLst/>
              <a:rect r="r" b="b" t="t" l="l"/>
              <a:pathLst>
                <a:path h="169002" w="615157">
                  <a:moveTo>
                    <a:pt x="84501" y="0"/>
                  </a:moveTo>
                  <a:lnTo>
                    <a:pt x="530655" y="0"/>
                  </a:lnTo>
                  <a:cubicBezTo>
                    <a:pt x="577324" y="0"/>
                    <a:pt x="615157" y="37832"/>
                    <a:pt x="615157" y="84501"/>
                  </a:cubicBezTo>
                  <a:lnTo>
                    <a:pt x="615157" y="84501"/>
                  </a:lnTo>
                  <a:cubicBezTo>
                    <a:pt x="615157" y="131170"/>
                    <a:pt x="577324" y="169002"/>
                    <a:pt x="530655" y="169002"/>
                  </a:cubicBezTo>
                  <a:lnTo>
                    <a:pt x="84501" y="169002"/>
                  </a:lnTo>
                  <a:cubicBezTo>
                    <a:pt x="37832" y="169002"/>
                    <a:pt x="0" y="131170"/>
                    <a:pt x="0" y="84501"/>
                  </a:cubicBezTo>
                  <a:lnTo>
                    <a:pt x="0" y="84501"/>
                  </a:lnTo>
                  <a:cubicBezTo>
                    <a:pt x="0" y="37832"/>
                    <a:pt x="37832" y="0"/>
                    <a:pt x="845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615157" cy="216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1"/>
                </a:lnSpc>
              </a:pPr>
              <a:r>
                <a:rPr lang="en-US" b="true" sz="200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Dados do sensor</a:t>
              </a: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2850334" y="4619696"/>
            <a:ext cx="2379538" cy="272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ID do sensor</a:t>
            </a:r>
          </a:p>
          <a:p>
            <a:pPr algn="ctr">
              <a:lnSpc>
                <a:spcPts val="3080"/>
              </a:lnSpc>
            </a:pP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Umidade</a:t>
            </a:r>
          </a:p>
          <a:p>
            <a:pPr algn="ctr">
              <a:lnSpc>
                <a:spcPts val="3080"/>
              </a:lnSpc>
            </a:pP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Temperatura</a:t>
            </a:r>
          </a:p>
          <a:p>
            <a:pPr algn="ctr">
              <a:lnSpc>
                <a:spcPts val="3080"/>
              </a:lnSpc>
            </a:pP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Horário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429696" y="4619696"/>
            <a:ext cx="2015900" cy="3506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ID da empresa</a:t>
            </a:r>
          </a:p>
          <a:p>
            <a:pPr algn="ctr">
              <a:lnSpc>
                <a:spcPts val="3080"/>
              </a:lnSpc>
            </a:pP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Empresa</a:t>
            </a:r>
          </a:p>
          <a:p>
            <a:pPr algn="ctr">
              <a:lnSpc>
                <a:spcPts val="3080"/>
              </a:lnSpc>
            </a:pP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Email</a:t>
            </a:r>
          </a:p>
          <a:p>
            <a:pPr algn="ctr">
              <a:lnSpc>
                <a:spcPts val="3080"/>
              </a:lnSpc>
            </a:pP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Telefone</a:t>
            </a:r>
          </a:p>
          <a:p>
            <a:pPr algn="ctr">
              <a:lnSpc>
                <a:spcPts val="3080"/>
              </a:lnSpc>
            </a:pP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Senha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967698" y="4619696"/>
            <a:ext cx="2604262" cy="272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ID da máquina</a:t>
            </a:r>
          </a:p>
          <a:p>
            <a:pPr algn="ctr">
              <a:lnSpc>
                <a:spcPts val="3080"/>
              </a:lnSpc>
            </a:pP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Status</a:t>
            </a:r>
          </a:p>
          <a:p>
            <a:pPr algn="ctr">
              <a:lnSpc>
                <a:spcPts val="3080"/>
              </a:lnSpc>
            </a:pP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Ultima manutenção</a:t>
            </a:r>
          </a:p>
          <a:p>
            <a:pPr algn="ctr">
              <a:lnSpc>
                <a:spcPts val="3080"/>
              </a:lnSpc>
            </a:pP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Ultima medição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755386" y="4619696"/>
            <a:ext cx="2196703" cy="3506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ID do funcionário</a:t>
            </a:r>
          </a:p>
          <a:p>
            <a:pPr algn="ctr">
              <a:lnSpc>
                <a:spcPts val="3080"/>
              </a:lnSpc>
            </a:pP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Nome</a:t>
            </a:r>
          </a:p>
          <a:p>
            <a:pPr algn="ctr">
              <a:lnSpc>
                <a:spcPts val="3080"/>
              </a:lnSpc>
            </a:pP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Email</a:t>
            </a:r>
          </a:p>
          <a:p>
            <a:pPr algn="ctr">
              <a:lnSpc>
                <a:spcPts val="3080"/>
              </a:lnSpc>
            </a:pP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Telefone</a:t>
            </a:r>
          </a:p>
          <a:p>
            <a:pPr algn="ctr">
              <a:lnSpc>
                <a:spcPts val="3080"/>
              </a:lnSpc>
            </a:pP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Senha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14350" y="491160"/>
            <a:ext cx="5218968" cy="388516"/>
            <a:chOff x="0" y="0"/>
            <a:chExt cx="6958624" cy="51802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956986" y="10323"/>
              <a:ext cx="6001637" cy="449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57489" cy="518021"/>
            </a:xfrm>
            <a:custGeom>
              <a:avLst/>
              <a:gdLst/>
              <a:ahLst/>
              <a:cxnLst/>
              <a:rect r="r" b="b" t="t" l="l"/>
              <a:pathLst>
                <a:path h="518021" w="657489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2987128"/>
            <a:ext cx="8370702" cy="3186430"/>
          </a:xfrm>
          <a:custGeom>
            <a:avLst/>
            <a:gdLst/>
            <a:ahLst/>
            <a:cxnLst/>
            <a:rect r="r" b="b" t="t" l="l"/>
            <a:pathLst>
              <a:path h="3186430" w="8370702">
                <a:moveTo>
                  <a:pt x="0" y="0"/>
                </a:moveTo>
                <a:lnTo>
                  <a:pt x="8370702" y="0"/>
                </a:lnTo>
                <a:lnTo>
                  <a:pt x="8370702" y="3186430"/>
                </a:lnTo>
                <a:lnTo>
                  <a:pt x="0" y="31864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937" t="-46171" r="-5384" b="-3251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7626874"/>
            <a:ext cx="2883606" cy="2660126"/>
          </a:xfrm>
          <a:custGeom>
            <a:avLst/>
            <a:gdLst/>
            <a:ahLst/>
            <a:cxnLst/>
            <a:rect r="r" b="b" t="t" l="l"/>
            <a:pathLst>
              <a:path h="2660126" w="2883606">
                <a:moveTo>
                  <a:pt x="0" y="0"/>
                </a:moveTo>
                <a:lnTo>
                  <a:pt x="2883606" y="0"/>
                </a:lnTo>
                <a:lnTo>
                  <a:pt x="2883606" y="2660126"/>
                </a:lnTo>
                <a:lnTo>
                  <a:pt x="0" y="26601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6599247"/>
            <a:ext cx="8370702" cy="2659053"/>
          </a:xfrm>
          <a:custGeom>
            <a:avLst/>
            <a:gdLst/>
            <a:ahLst/>
            <a:cxnLst/>
            <a:rect r="r" b="b" t="t" l="l"/>
            <a:pathLst>
              <a:path h="2659053" w="8370702">
                <a:moveTo>
                  <a:pt x="0" y="0"/>
                </a:moveTo>
                <a:lnTo>
                  <a:pt x="8370702" y="0"/>
                </a:lnTo>
                <a:lnTo>
                  <a:pt x="8370702" y="2659053"/>
                </a:lnTo>
                <a:lnTo>
                  <a:pt x="0" y="26590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548" r="0" b="-1548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706554" y="3770841"/>
            <a:ext cx="7552746" cy="4805435"/>
          </a:xfrm>
          <a:custGeom>
            <a:avLst/>
            <a:gdLst/>
            <a:ahLst/>
            <a:cxnLst/>
            <a:rect r="r" b="b" t="t" l="l"/>
            <a:pathLst>
              <a:path h="4805435" w="7552746">
                <a:moveTo>
                  <a:pt x="0" y="0"/>
                </a:moveTo>
                <a:lnTo>
                  <a:pt x="7552746" y="0"/>
                </a:lnTo>
                <a:lnTo>
                  <a:pt x="7552746" y="4805434"/>
                </a:lnTo>
                <a:lnTo>
                  <a:pt x="0" y="48054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599312"/>
            <a:ext cx="13618259" cy="112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Demonstração do arduino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14350" y="491160"/>
            <a:ext cx="5218968" cy="388516"/>
            <a:chOff x="0" y="0"/>
            <a:chExt cx="6958624" cy="51802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956986" y="10323"/>
              <a:ext cx="6001637" cy="449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57489" cy="518021"/>
            </a:xfrm>
            <a:custGeom>
              <a:avLst/>
              <a:gdLst/>
              <a:ahLst/>
              <a:cxnLst/>
              <a:rect r="r" b="b" t="t" l="l"/>
              <a:pathLst>
                <a:path h="518021" w="657489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848226" y="1654981"/>
            <a:ext cx="16591547" cy="8088910"/>
            <a:chOff x="0" y="0"/>
            <a:chExt cx="22122063" cy="10785213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>
              <a:alphaModFix amt="37000"/>
            </a:blip>
            <a:srcRect l="0" t="13435" r="0" b="13435"/>
            <a:stretch>
              <a:fillRect/>
            </a:stretch>
          </p:blipFill>
          <p:spPr>
            <a:xfrm flipH="false" flipV="false">
              <a:off x="0" y="0"/>
              <a:ext cx="22122063" cy="10785213"/>
            </a:xfrm>
            <a:prstGeom prst="rect">
              <a:avLst/>
            </a:prstGeom>
          </p:spPr>
        </p:pic>
      </p:grpSp>
      <p:sp>
        <p:nvSpPr>
          <p:cNvPr name="Freeform 8" id="8"/>
          <p:cNvSpPr/>
          <p:nvPr/>
        </p:nvSpPr>
        <p:spPr>
          <a:xfrm flipH="false" flipV="false" rot="0">
            <a:off x="13945032" y="7410543"/>
            <a:ext cx="4707485" cy="2967762"/>
          </a:xfrm>
          <a:custGeom>
            <a:avLst/>
            <a:gdLst/>
            <a:ahLst/>
            <a:cxnLst/>
            <a:rect r="r" b="b" t="t" l="l"/>
            <a:pathLst>
              <a:path h="2967762" w="4707485">
                <a:moveTo>
                  <a:pt x="0" y="0"/>
                </a:moveTo>
                <a:lnTo>
                  <a:pt x="4707485" y="0"/>
                </a:lnTo>
                <a:lnTo>
                  <a:pt x="4707485" y="2967763"/>
                </a:lnTo>
                <a:lnTo>
                  <a:pt x="0" y="29677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018774" y="3295385"/>
            <a:ext cx="6036518" cy="4808101"/>
          </a:xfrm>
          <a:custGeom>
            <a:avLst/>
            <a:gdLst/>
            <a:ahLst/>
            <a:cxnLst/>
            <a:rect r="r" b="b" t="t" l="l"/>
            <a:pathLst>
              <a:path h="4808101" w="6036518">
                <a:moveTo>
                  <a:pt x="0" y="0"/>
                </a:moveTo>
                <a:lnTo>
                  <a:pt x="6036518" y="0"/>
                </a:lnTo>
                <a:lnTo>
                  <a:pt x="6036518" y="4808101"/>
                </a:lnTo>
                <a:lnTo>
                  <a:pt x="0" y="48081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887377" y="3295385"/>
            <a:ext cx="7739399" cy="4808101"/>
          </a:xfrm>
          <a:custGeom>
            <a:avLst/>
            <a:gdLst/>
            <a:ahLst/>
            <a:cxnLst/>
            <a:rect r="r" b="b" t="t" l="l"/>
            <a:pathLst>
              <a:path h="4808101" w="7739399">
                <a:moveTo>
                  <a:pt x="0" y="0"/>
                </a:moveTo>
                <a:lnTo>
                  <a:pt x="7739398" y="0"/>
                </a:lnTo>
                <a:lnTo>
                  <a:pt x="7739398" y="4808101"/>
                </a:lnTo>
                <a:lnTo>
                  <a:pt x="0" y="48081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599312"/>
            <a:ext cx="13618259" cy="112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VM local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14350" y="491160"/>
            <a:ext cx="5218968" cy="388516"/>
            <a:chOff x="0" y="0"/>
            <a:chExt cx="6958624" cy="51802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956986" y="10323"/>
              <a:ext cx="6001637" cy="449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57489" cy="518021"/>
            </a:xfrm>
            <a:custGeom>
              <a:avLst/>
              <a:gdLst/>
              <a:ahLst/>
              <a:cxnLst/>
              <a:rect r="r" b="b" t="t" l="l"/>
              <a:pathLst>
                <a:path h="518021" w="657489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1599312"/>
            <a:ext cx="13618259" cy="112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Próximos passos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105785"/>
            <a:ext cx="8115300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Desenvolvimento da Plataforma Web: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Criar a interface de visualização dos dados coletados (umidade e temperatura) e integrar a análise em tempo real.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Desenvolver funcionalidades de alertas para notificar os operadores sobre qualquer variação crítica nas condições monitoradas.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29775" y="3079497"/>
            <a:ext cx="7629525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b="true" sz="33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Ajustes e Melhorias: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Baseado nos testes, realizar ajustes no sistema para garantir precisão na coleta de dados e estabilidade na transmissão.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b="true" sz="33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Modelagem de dados: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Definir relacionamento entre as tabelas de dados.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14350" y="491160"/>
            <a:ext cx="5218968" cy="388516"/>
            <a:chOff x="0" y="0"/>
            <a:chExt cx="6958624" cy="51802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956986" y="10323"/>
              <a:ext cx="6001637" cy="449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57489" cy="518021"/>
            </a:xfrm>
            <a:custGeom>
              <a:avLst/>
              <a:gdLst/>
              <a:ahLst/>
              <a:cxnLst/>
              <a:rect r="r" b="b" t="t" l="l"/>
              <a:pathLst>
                <a:path h="518021" w="657489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0" y="6551311"/>
            <a:ext cx="4368996" cy="4114800"/>
          </a:xfrm>
          <a:custGeom>
            <a:avLst/>
            <a:gdLst/>
            <a:ahLst/>
            <a:cxnLst/>
            <a:rect r="r" b="b" t="t" l="l"/>
            <a:pathLst>
              <a:path h="4114800" w="4368996">
                <a:moveTo>
                  <a:pt x="0" y="0"/>
                </a:moveTo>
                <a:lnTo>
                  <a:pt x="4368996" y="0"/>
                </a:lnTo>
                <a:lnTo>
                  <a:pt x="43689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797845" y="7862467"/>
            <a:ext cx="4922909" cy="4849066"/>
          </a:xfrm>
          <a:custGeom>
            <a:avLst/>
            <a:gdLst/>
            <a:ahLst/>
            <a:cxnLst/>
            <a:rect r="r" b="b" t="t" l="l"/>
            <a:pathLst>
              <a:path h="4849066" w="4922909">
                <a:moveTo>
                  <a:pt x="0" y="0"/>
                </a:moveTo>
                <a:lnTo>
                  <a:pt x="4922910" y="0"/>
                </a:lnTo>
                <a:lnTo>
                  <a:pt x="4922910" y="4849066"/>
                </a:lnTo>
                <a:lnTo>
                  <a:pt x="0" y="48490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3919855"/>
            <a:ext cx="16230600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 projeto representa uma oportunidade valiosa para a indústria automotiva, unindo inovação e eficiência operacional. Ao adotar essa tecnologia, as empresas estarão à frente na transformação digital da Indústria 4.0, garantindo maior competitividade no mercado e uma operação mais segura e eficiente.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599312"/>
            <a:ext cx="13618259" cy="112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Conclusão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00716" y="2714970"/>
            <a:ext cx="13486567" cy="5847660"/>
            <a:chOff x="0" y="0"/>
            <a:chExt cx="17982090" cy="779687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37000"/>
            </a:blip>
            <a:srcRect l="0" t="17480" r="0" b="17480"/>
            <a:stretch>
              <a:fillRect/>
            </a:stretch>
          </p:blipFill>
          <p:spPr>
            <a:xfrm flipH="false" flipV="false">
              <a:off x="0" y="0"/>
              <a:ext cx="17982090" cy="7796879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-5400000">
            <a:off x="-2552428" y="3756121"/>
            <a:ext cx="8964139" cy="9613018"/>
          </a:xfrm>
          <a:custGeom>
            <a:avLst/>
            <a:gdLst/>
            <a:ahLst/>
            <a:cxnLst/>
            <a:rect r="r" b="b" t="t" l="l"/>
            <a:pathLst>
              <a:path h="9613018" w="8964139">
                <a:moveTo>
                  <a:pt x="0" y="0"/>
                </a:moveTo>
                <a:lnTo>
                  <a:pt x="8964139" y="0"/>
                </a:lnTo>
                <a:lnTo>
                  <a:pt x="8964139" y="9613018"/>
                </a:lnTo>
                <a:lnTo>
                  <a:pt x="0" y="96130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2575049" y="4401528"/>
            <a:ext cx="3986770" cy="4335434"/>
          </a:xfrm>
          <a:custGeom>
            <a:avLst/>
            <a:gdLst/>
            <a:ahLst/>
            <a:cxnLst/>
            <a:rect r="r" b="b" t="t" l="l"/>
            <a:pathLst>
              <a:path h="4335434" w="3986770">
                <a:moveTo>
                  <a:pt x="0" y="0"/>
                </a:moveTo>
                <a:lnTo>
                  <a:pt x="3986769" y="0"/>
                </a:lnTo>
                <a:lnTo>
                  <a:pt x="3986769" y="4335434"/>
                </a:lnTo>
                <a:lnTo>
                  <a:pt x="0" y="43354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4847" t="-121731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23204" y="1294512"/>
            <a:ext cx="10005593" cy="4639908"/>
          </a:xfrm>
          <a:custGeom>
            <a:avLst/>
            <a:gdLst/>
            <a:ahLst/>
            <a:cxnLst/>
            <a:rect r="r" b="b" t="t" l="l"/>
            <a:pathLst>
              <a:path h="4639908" w="10005593">
                <a:moveTo>
                  <a:pt x="0" y="0"/>
                </a:moveTo>
                <a:lnTo>
                  <a:pt x="10005592" y="0"/>
                </a:lnTo>
                <a:lnTo>
                  <a:pt x="10005592" y="4639908"/>
                </a:lnTo>
                <a:lnTo>
                  <a:pt x="0" y="46399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736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523204" y="2714970"/>
            <a:ext cx="3364080" cy="3219450"/>
          </a:xfrm>
          <a:custGeom>
            <a:avLst/>
            <a:gdLst/>
            <a:ahLst/>
            <a:cxnLst/>
            <a:rect r="r" b="b" t="t" l="l"/>
            <a:pathLst>
              <a:path h="3219450" w="3364080">
                <a:moveTo>
                  <a:pt x="0" y="0"/>
                </a:moveTo>
                <a:lnTo>
                  <a:pt x="3364080" y="0"/>
                </a:lnTo>
                <a:lnTo>
                  <a:pt x="3364080" y="3219450"/>
                </a:lnTo>
                <a:lnTo>
                  <a:pt x="0" y="32194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55621" r="-197424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658613" y="4664564"/>
            <a:ext cx="12639906" cy="1948472"/>
            <a:chOff x="0" y="0"/>
            <a:chExt cx="16853208" cy="259796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16853208" cy="1333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920"/>
                </a:lnSpc>
                <a:spcBef>
                  <a:spcPct val="0"/>
                </a:spcBef>
              </a:pPr>
              <a:r>
                <a:rPr lang="en-US" b="true" sz="6600" u="sng">
                  <a:solidFill>
                    <a:srgbClr val="FFFFFF"/>
                  </a:solidFill>
                  <a:latin typeface="Nourd Bold"/>
                  <a:ea typeface="Nourd Bold"/>
                  <a:cs typeface="Nourd Bold"/>
                  <a:sym typeface="Nourd Bold"/>
                </a:rPr>
                <a:t>AIRSENSE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894781" y="1846377"/>
              <a:ext cx="13063646" cy="7516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Obrigado pela atenção.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914350" y="491160"/>
            <a:ext cx="5218968" cy="388516"/>
            <a:chOff x="0" y="0"/>
            <a:chExt cx="6958624" cy="518021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956986" y="10323"/>
              <a:ext cx="6001637" cy="449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57489" cy="518021"/>
            </a:xfrm>
            <a:custGeom>
              <a:avLst/>
              <a:gdLst/>
              <a:ahLst/>
              <a:cxnLst/>
              <a:rect r="r" b="b" t="t" l="l"/>
              <a:pathLst>
                <a:path h="518021" w="657489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2124" y="7152976"/>
            <a:ext cx="17805876" cy="6442490"/>
          </a:xfrm>
          <a:custGeom>
            <a:avLst/>
            <a:gdLst/>
            <a:ahLst/>
            <a:cxnLst/>
            <a:rect r="r" b="b" t="t" l="l"/>
            <a:pathLst>
              <a:path h="6442490" w="17805876">
                <a:moveTo>
                  <a:pt x="0" y="0"/>
                </a:moveTo>
                <a:lnTo>
                  <a:pt x="17805876" y="0"/>
                </a:lnTo>
                <a:lnTo>
                  <a:pt x="17805876" y="6442489"/>
                </a:lnTo>
                <a:lnTo>
                  <a:pt x="0" y="64424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163927" y="6719570"/>
            <a:ext cx="6156555" cy="5872891"/>
          </a:xfrm>
          <a:custGeom>
            <a:avLst/>
            <a:gdLst/>
            <a:ahLst/>
            <a:cxnLst/>
            <a:rect r="r" b="b" t="t" l="l"/>
            <a:pathLst>
              <a:path h="5872891" w="6156555">
                <a:moveTo>
                  <a:pt x="0" y="0"/>
                </a:moveTo>
                <a:lnTo>
                  <a:pt x="6156554" y="0"/>
                </a:lnTo>
                <a:lnTo>
                  <a:pt x="6156554" y="5872891"/>
                </a:lnTo>
                <a:lnTo>
                  <a:pt x="0" y="58728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599312"/>
            <a:ext cx="4428827" cy="112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Segmento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919855"/>
            <a:ext cx="16230600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Nosso segmento de negócios é o monitoramento para sistemas pneumáticos em indústrias automotivas, oferecendo soluções que garantem a precisão e a eficiência no controle de temperatura e umidade, fatores essenciais para o bom funcionamento desses sistemas.</a:t>
            </a:r>
          </a:p>
        </p:txBody>
      </p:sp>
      <p:sp>
        <p:nvSpPr>
          <p:cNvPr name="AutoShape 6" id="6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914350" y="491160"/>
            <a:ext cx="5218968" cy="388516"/>
            <a:chOff x="0" y="0"/>
            <a:chExt cx="6958624" cy="518021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956986" y="10323"/>
              <a:ext cx="6001637" cy="449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7489" cy="518021"/>
            </a:xfrm>
            <a:custGeom>
              <a:avLst/>
              <a:gdLst/>
              <a:ahLst/>
              <a:cxnLst/>
              <a:rect r="r" b="b" t="t" l="l"/>
              <a:pathLst>
                <a:path h="518021" w="657489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14350" y="491160"/>
            <a:ext cx="5218968" cy="388516"/>
            <a:chOff x="0" y="0"/>
            <a:chExt cx="6958624" cy="51802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956986" y="10323"/>
              <a:ext cx="6001637" cy="449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57489" cy="518021"/>
            </a:xfrm>
            <a:custGeom>
              <a:avLst/>
              <a:gdLst/>
              <a:ahLst/>
              <a:cxnLst/>
              <a:rect r="r" b="b" t="t" l="l"/>
              <a:pathLst>
                <a:path h="518021" w="657489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8188275" y="2225104"/>
            <a:ext cx="9466130" cy="7033196"/>
            <a:chOff x="0" y="0"/>
            <a:chExt cx="12621507" cy="9377594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>
              <a:alphaModFix amt="37000"/>
            </a:blip>
            <a:srcRect l="5135" t="0" r="5135" b="0"/>
            <a:stretch>
              <a:fillRect/>
            </a:stretch>
          </p:blipFill>
          <p:spPr>
            <a:xfrm flipH="false" flipV="false">
              <a:off x="0" y="0"/>
              <a:ext cx="12621507" cy="9377594"/>
            </a:xfrm>
            <a:prstGeom prst="rect">
              <a:avLst/>
            </a:prstGeom>
          </p:spPr>
        </p:pic>
      </p:grpSp>
      <p:sp>
        <p:nvSpPr>
          <p:cNvPr name="TextBox 8" id="8"/>
          <p:cNvSpPr txBox="true"/>
          <p:nvPr/>
        </p:nvSpPr>
        <p:spPr>
          <a:xfrm rot="0">
            <a:off x="1028700" y="1599312"/>
            <a:ext cx="4123581" cy="112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Contexto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41555" y="3079497"/>
            <a:ext cx="7613371" cy="658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Os sistemas pneumaticos são fundamentais na automação insdustrial, particularmente na produção automotiva.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Eles são preferidos devido à sua robustez e facilidade de controle.</a:t>
            </a:r>
          </a:p>
          <a:p>
            <a:pPr algn="l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 demanda por equipamentos tende a crescer, de acordo com o gráfico ao lado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571482" y="2394884"/>
            <a:ext cx="5653384" cy="671443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3795180" y="3064225"/>
            <a:ext cx="3464120" cy="5012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Período do estudo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2019 - 2029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Ano base para estimativa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2023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CAGR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7.30%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Estudo feito por Mordor Intelligence sobre CAGR (Copound annual growth rate)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14350" y="491160"/>
            <a:ext cx="5218968" cy="388516"/>
            <a:chOff x="0" y="0"/>
            <a:chExt cx="6958624" cy="51802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956986" y="10323"/>
              <a:ext cx="6001637" cy="449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57489" cy="518021"/>
            </a:xfrm>
            <a:custGeom>
              <a:avLst/>
              <a:gdLst/>
              <a:ahLst/>
              <a:cxnLst/>
              <a:rect r="r" b="b" t="t" l="l"/>
              <a:pathLst>
                <a:path h="518021" w="657489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4423212">
            <a:off x="12797927" y="3728057"/>
            <a:ext cx="5852003" cy="11060487"/>
          </a:xfrm>
          <a:custGeom>
            <a:avLst/>
            <a:gdLst/>
            <a:ahLst/>
            <a:cxnLst/>
            <a:rect r="r" b="b" t="t" l="l"/>
            <a:pathLst>
              <a:path h="11060487" w="5852003">
                <a:moveTo>
                  <a:pt x="0" y="0"/>
                </a:moveTo>
                <a:lnTo>
                  <a:pt x="5852003" y="0"/>
                </a:lnTo>
                <a:lnTo>
                  <a:pt x="5852003" y="11060486"/>
                </a:lnTo>
                <a:lnTo>
                  <a:pt x="0" y="110604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24247" y="6086792"/>
            <a:ext cx="5470107" cy="4724805"/>
          </a:xfrm>
          <a:custGeom>
            <a:avLst/>
            <a:gdLst/>
            <a:ahLst/>
            <a:cxnLst/>
            <a:rect r="r" b="b" t="t" l="l"/>
            <a:pathLst>
              <a:path h="4724805" w="5470107">
                <a:moveTo>
                  <a:pt x="0" y="0"/>
                </a:moveTo>
                <a:lnTo>
                  <a:pt x="5470106" y="0"/>
                </a:lnTo>
                <a:lnTo>
                  <a:pt x="5470106" y="4724805"/>
                </a:lnTo>
                <a:lnTo>
                  <a:pt x="0" y="47248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599312"/>
            <a:ext cx="4242643" cy="112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Problema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362960"/>
            <a:ext cx="7844589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Extremamente sensíveis a condições ambientais, como umidade e temperatura;</a:t>
            </a:r>
          </a:p>
          <a:p>
            <a:pPr algn="l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Corrosão de peças metálicas, redução da eficiência dos lubrificantes e, em casos mais severos, congelamento dos componentes;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3362960"/>
            <a:ext cx="8115300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Variações extremas de temperatura podem afetar a viscosidade dos lubrificantes e a elasticidade dos selos e juntas, levando ao desgaste prematuro e falhas nos componentes pneumáticos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14350" y="491160"/>
            <a:ext cx="5218968" cy="388516"/>
            <a:chOff x="0" y="0"/>
            <a:chExt cx="6958624" cy="51802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956986" y="10323"/>
              <a:ext cx="6001637" cy="449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57489" cy="518021"/>
            </a:xfrm>
            <a:custGeom>
              <a:avLst/>
              <a:gdLst/>
              <a:ahLst/>
              <a:cxnLst/>
              <a:rect r="r" b="b" t="t" l="l"/>
              <a:pathLst>
                <a:path h="518021" w="657489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972800" y="153404"/>
            <a:ext cx="7315200" cy="1064029"/>
          </a:xfrm>
          <a:custGeom>
            <a:avLst/>
            <a:gdLst/>
            <a:ahLst/>
            <a:cxnLst/>
            <a:rect r="r" b="b" t="t" l="l"/>
            <a:pathLst>
              <a:path h="1064029" w="7315200">
                <a:moveTo>
                  <a:pt x="0" y="0"/>
                </a:moveTo>
                <a:lnTo>
                  <a:pt x="7315200" y="0"/>
                </a:lnTo>
                <a:lnTo>
                  <a:pt x="7315200" y="1064029"/>
                </a:lnTo>
                <a:lnTo>
                  <a:pt x="0" y="10640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082500">
            <a:off x="-366373" y="7360055"/>
            <a:ext cx="3856210" cy="3796490"/>
          </a:xfrm>
          <a:custGeom>
            <a:avLst/>
            <a:gdLst/>
            <a:ahLst/>
            <a:cxnLst/>
            <a:rect r="r" b="b" t="t" l="l"/>
            <a:pathLst>
              <a:path h="3796490" w="3856210">
                <a:moveTo>
                  <a:pt x="0" y="0"/>
                </a:moveTo>
                <a:lnTo>
                  <a:pt x="3856210" y="0"/>
                </a:lnTo>
                <a:lnTo>
                  <a:pt x="3856210" y="3796490"/>
                </a:lnTo>
                <a:lnTo>
                  <a:pt x="0" y="37964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382876" y="5381876"/>
            <a:ext cx="4905124" cy="4905124"/>
          </a:xfrm>
          <a:custGeom>
            <a:avLst/>
            <a:gdLst/>
            <a:ahLst/>
            <a:cxnLst/>
            <a:rect r="r" b="b" t="t" l="l"/>
            <a:pathLst>
              <a:path h="4905124" w="4905124">
                <a:moveTo>
                  <a:pt x="0" y="0"/>
                </a:moveTo>
                <a:lnTo>
                  <a:pt x="4905124" y="0"/>
                </a:lnTo>
                <a:lnTo>
                  <a:pt x="4905124" y="4905124"/>
                </a:lnTo>
                <a:lnTo>
                  <a:pt x="0" y="49051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599312"/>
            <a:ext cx="3198912" cy="112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Desafio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858193"/>
            <a:ext cx="7249026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Integração dos sensores no ambiente industrial:</a:t>
            </a:r>
            <a:r>
              <a:rPr lang="en-US" sz="3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Incorporar sensores ao ambiente da empresa, treinamento de funcionários para o acompanhamento dos dados.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10274" y="3858193"/>
            <a:ext cx="7249026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Interpretação dos dados em tempo real:</a:t>
            </a:r>
            <a:r>
              <a:rPr lang="en-US" sz="3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O sistema precisa processar os dados coletados para enviar alertas antecipados de possíveis falhas.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14350" y="491160"/>
            <a:ext cx="5218968" cy="388516"/>
            <a:chOff x="0" y="0"/>
            <a:chExt cx="6958624" cy="51802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956986" y="10323"/>
              <a:ext cx="6001637" cy="449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57489" cy="518021"/>
            </a:xfrm>
            <a:custGeom>
              <a:avLst/>
              <a:gdLst/>
              <a:ahLst/>
              <a:cxnLst/>
              <a:rect r="r" b="b" t="t" l="l"/>
              <a:pathLst>
                <a:path h="518021" w="657489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263405" y="7324392"/>
            <a:ext cx="18551405" cy="7773922"/>
          </a:xfrm>
          <a:custGeom>
            <a:avLst/>
            <a:gdLst/>
            <a:ahLst/>
            <a:cxnLst/>
            <a:rect r="r" b="b" t="t" l="l"/>
            <a:pathLst>
              <a:path h="7773922" w="18551405">
                <a:moveTo>
                  <a:pt x="0" y="0"/>
                </a:moveTo>
                <a:lnTo>
                  <a:pt x="18551405" y="0"/>
                </a:lnTo>
                <a:lnTo>
                  <a:pt x="18551405" y="7773922"/>
                </a:lnTo>
                <a:lnTo>
                  <a:pt x="0" y="7773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599312"/>
            <a:ext cx="7873180" cy="112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Solução proposta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102124"/>
            <a:ext cx="16230600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Criação de um sistema de monitoramento de dados de umidade e temperatura em sistemas pneumáticos. Visando a prevenção de problemas futuros nas máquinas.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14350" y="491160"/>
            <a:ext cx="5218968" cy="388516"/>
            <a:chOff x="0" y="0"/>
            <a:chExt cx="6958624" cy="51802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956986" y="10323"/>
              <a:ext cx="6001637" cy="449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57489" cy="518021"/>
            </a:xfrm>
            <a:custGeom>
              <a:avLst/>
              <a:gdLst/>
              <a:ahLst/>
              <a:cxnLst/>
              <a:rect r="r" b="b" t="t" l="l"/>
              <a:pathLst>
                <a:path h="518021" w="657489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404944" y="2474137"/>
            <a:ext cx="13478112" cy="7986047"/>
          </a:xfrm>
          <a:custGeom>
            <a:avLst/>
            <a:gdLst/>
            <a:ahLst/>
            <a:cxnLst/>
            <a:rect r="r" b="b" t="t" l="l"/>
            <a:pathLst>
              <a:path h="7986047" w="13478112">
                <a:moveTo>
                  <a:pt x="0" y="0"/>
                </a:moveTo>
                <a:lnTo>
                  <a:pt x="13478112" y="0"/>
                </a:lnTo>
                <a:lnTo>
                  <a:pt x="13478112" y="7986046"/>
                </a:lnTo>
                <a:lnTo>
                  <a:pt x="0" y="79860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343" t="-26140" r="-26194" b="-2151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610719">
            <a:off x="13989452" y="4076179"/>
            <a:ext cx="7661560" cy="7067013"/>
          </a:xfrm>
          <a:custGeom>
            <a:avLst/>
            <a:gdLst/>
            <a:ahLst/>
            <a:cxnLst/>
            <a:rect r="r" b="b" t="t" l="l"/>
            <a:pathLst>
              <a:path h="7067013" w="7661560">
                <a:moveTo>
                  <a:pt x="0" y="0"/>
                </a:moveTo>
                <a:lnTo>
                  <a:pt x="7661561" y="0"/>
                </a:lnTo>
                <a:lnTo>
                  <a:pt x="7661561" y="7067012"/>
                </a:lnTo>
                <a:lnTo>
                  <a:pt x="0" y="70670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6775072">
            <a:off x="-2212693" y="6583438"/>
            <a:ext cx="6482785" cy="3314324"/>
          </a:xfrm>
          <a:custGeom>
            <a:avLst/>
            <a:gdLst/>
            <a:ahLst/>
            <a:cxnLst/>
            <a:rect r="r" b="b" t="t" l="l"/>
            <a:pathLst>
              <a:path h="3314324" w="6482785">
                <a:moveTo>
                  <a:pt x="0" y="0"/>
                </a:moveTo>
                <a:lnTo>
                  <a:pt x="6482786" y="0"/>
                </a:lnTo>
                <a:lnTo>
                  <a:pt x="6482786" y="3314323"/>
                </a:lnTo>
                <a:lnTo>
                  <a:pt x="0" y="33143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4350" y="1599312"/>
            <a:ext cx="13618259" cy="112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Diagrama de visão de negócios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14350" y="491160"/>
            <a:ext cx="5218968" cy="388516"/>
            <a:chOff x="0" y="0"/>
            <a:chExt cx="6958624" cy="51802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956986" y="10323"/>
              <a:ext cx="6001637" cy="449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57489" cy="518021"/>
            </a:xfrm>
            <a:custGeom>
              <a:avLst/>
              <a:gdLst/>
              <a:ahLst/>
              <a:cxnLst/>
              <a:rect r="r" b="b" t="t" l="l"/>
              <a:pathLst>
                <a:path h="518021" w="657489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974629" y="2925713"/>
            <a:ext cx="7946651" cy="8229600"/>
          </a:xfrm>
          <a:custGeom>
            <a:avLst/>
            <a:gdLst/>
            <a:ahLst/>
            <a:cxnLst/>
            <a:rect r="r" b="b" t="t" l="l"/>
            <a:pathLst>
              <a:path h="8229600" w="7946651">
                <a:moveTo>
                  <a:pt x="0" y="0"/>
                </a:moveTo>
                <a:lnTo>
                  <a:pt x="7946651" y="0"/>
                </a:lnTo>
                <a:lnTo>
                  <a:pt x="79466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485667">
            <a:off x="593109" y="7288885"/>
            <a:ext cx="3022268" cy="2565150"/>
          </a:xfrm>
          <a:custGeom>
            <a:avLst/>
            <a:gdLst/>
            <a:ahLst/>
            <a:cxnLst/>
            <a:rect r="r" b="b" t="t" l="l"/>
            <a:pathLst>
              <a:path h="2565150" w="3022268">
                <a:moveTo>
                  <a:pt x="3022268" y="0"/>
                </a:moveTo>
                <a:lnTo>
                  <a:pt x="0" y="0"/>
                </a:lnTo>
                <a:lnTo>
                  <a:pt x="0" y="2565150"/>
                </a:lnTo>
                <a:lnTo>
                  <a:pt x="3022268" y="2565150"/>
                </a:lnTo>
                <a:lnTo>
                  <a:pt x="3022268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52130" y="3245294"/>
            <a:ext cx="9457441" cy="4173096"/>
          </a:xfrm>
          <a:custGeom>
            <a:avLst/>
            <a:gdLst/>
            <a:ahLst/>
            <a:cxnLst/>
            <a:rect r="r" b="b" t="t" l="l"/>
            <a:pathLst>
              <a:path h="4173096" w="9457441">
                <a:moveTo>
                  <a:pt x="0" y="0"/>
                </a:moveTo>
                <a:lnTo>
                  <a:pt x="9457440" y="0"/>
                </a:lnTo>
                <a:lnTo>
                  <a:pt x="9457440" y="4173096"/>
                </a:lnTo>
                <a:lnTo>
                  <a:pt x="0" y="41730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4350" y="1599312"/>
            <a:ext cx="13618259" cy="112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Ferramenta de gestão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350" y="3508122"/>
            <a:ext cx="7237755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Como ferramenta de gestão do projeto, foi escolhido a utilização do Trello e do GitHub, pois ambos mecanismos possuem uma utilização extremamente simples e eficacaz para organização.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0" y="1294512"/>
            <a:ext cx="18288000" cy="0"/>
          </a:xfrm>
          <a:prstGeom prst="line">
            <a:avLst/>
          </a:prstGeom>
          <a:ln cap="flat" w="9525">
            <a:solidFill>
              <a:srgbClr val="FFFFFF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14350" y="491160"/>
            <a:ext cx="5218968" cy="388516"/>
            <a:chOff x="0" y="0"/>
            <a:chExt cx="6958624" cy="51802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956986" y="10323"/>
              <a:ext cx="6001637" cy="449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AIR SENSE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57489" cy="518021"/>
            </a:xfrm>
            <a:custGeom>
              <a:avLst/>
              <a:gdLst/>
              <a:ahLst/>
              <a:cxnLst/>
              <a:rect r="r" b="b" t="t" l="l"/>
              <a:pathLst>
                <a:path h="518021" w="657489">
                  <a:moveTo>
                    <a:pt x="0" y="0"/>
                  </a:moveTo>
                  <a:lnTo>
                    <a:pt x="657489" y="0"/>
                  </a:lnTo>
                  <a:lnTo>
                    <a:pt x="657489" y="518021"/>
                  </a:lnTo>
                  <a:lnTo>
                    <a:pt x="0" y="518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1895406">
            <a:off x="-3413331" y="5977877"/>
            <a:ext cx="13874331" cy="5171341"/>
          </a:xfrm>
          <a:custGeom>
            <a:avLst/>
            <a:gdLst/>
            <a:ahLst/>
            <a:cxnLst/>
            <a:rect r="r" b="b" t="t" l="l"/>
            <a:pathLst>
              <a:path h="5171341" w="13874331">
                <a:moveTo>
                  <a:pt x="0" y="0"/>
                </a:moveTo>
                <a:lnTo>
                  <a:pt x="13874330" y="0"/>
                </a:lnTo>
                <a:lnTo>
                  <a:pt x="13874330" y="5171342"/>
                </a:lnTo>
                <a:lnTo>
                  <a:pt x="0" y="51713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350" y="3684642"/>
            <a:ext cx="10351079" cy="5573658"/>
          </a:xfrm>
          <a:custGeom>
            <a:avLst/>
            <a:gdLst/>
            <a:ahLst/>
            <a:cxnLst/>
            <a:rect r="r" b="b" t="t" l="l"/>
            <a:pathLst>
              <a:path h="5573658" w="10351079">
                <a:moveTo>
                  <a:pt x="0" y="0"/>
                </a:moveTo>
                <a:lnTo>
                  <a:pt x="10351079" y="0"/>
                </a:lnTo>
                <a:lnTo>
                  <a:pt x="10351079" y="5573658"/>
                </a:lnTo>
                <a:lnTo>
                  <a:pt x="0" y="55736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758216" y="3684642"/>
            <a:ext cx="5501084" cy="5573658"/>
          </a:xfrm>
          <a:custGeom>
            <a:avLst/>
            <a:gdLst/>
            <a:ahLst/>
            <a:cxnLst/>
            <a:rect r="r" b="b" t="t" l="l"/>
            <a:pathLst>
              <a:path h="5573658" w="5501084">
                <a:moveTo>
                  <a:pt x="0" y="0"/>
                </a:moveTo>
                <a:lnTo>
                  <a:pt x="5501084" y="0"/>
                </a:lnTo>
                <a:lnTo>
                  <a:pt x="5501084" y="5573658"/>
                </a:lnTo>
                <a:lnTo>
                  <a:pt x="0" y="55736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599312"/>
            <a:ext cx="13618259" cy="112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Protótipo do site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DAGP6cMOXmg</dc:identifier>
  <dcterms:modified xsi:type="dcterms:W3CDTF">2011-08-01T06:04:30Z</dcterms:modified>
  <cp:revision>1</cp:revision>
  <dc:title>AIR SENSE</dc:title>
</cp:coreProperties>
</file>